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81" r:id="rId3"/>
    <p:sldId id="283" r:id="rId4"/>
    <p:sldId id="257" r:id="rId5"/>
    <p:sldId id="284" r:id="rId6"/>
    <p:sldId id="285" r:id="rId7"/>
    <p:sldId id="286" r:id="rId8"/>
    <p:sldId id="287" r:id="rId9"/>
    <p:sldId id="289" r:id="rId10"/>
    <p:sldId id="290" r:id="rId11"/>
    <p:sldId id="296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62" autoAdjust="0"/>
  </p:normalViewPr>
  <p:slideViewPr>
    <p:cSldViewPr>
      <p:cViewPr varScale="1">
        <p:scale>
          <a:sx n="80" d="100"/>
          <a:sy n="80" d="100"/>
        </p:scale>
        <p:origin x="152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438C-F0E7-4218-B368-3A7411E1CCE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1F189-B7C5-424C-9267-C58F45E12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48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D9382E-396C-430E-9A3B-993D32BAD1B3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980947E-F4E1-4F15-84D9-2196F69BC53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7400"/>
            <a:ext cx="864096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2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«Детский сад №157 комбинированного вида»  Приволжского района г. Казани</a:t>
            </a:r>
          </a:p>
          <a:p>
            <a:pPr algn="ctr"/>
            <a:endParaRPr lang="ru-RU" sz="3200" b="1" dirty="0"/>
          </a:p>
          <a:p>
            <a:pPr algn="ctr"/>
            <a:r>
              <a:rPr lang="ru-RU" sz="3600" b="1" dirty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Основная образовательная  программа дошкольного образования</a:t>
            </a:r>
            <a:r>
              <a:rPr lang="ru-RU" sz="3200" b="1" dirty="0"/>
              <a:t> 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849"/>
            <a:ext cx="9144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Ожидаемые результаты</a:t>
            </a:r>
          </a:p>
          <a:p>
            <a:r>
              <a:rPr lang="ru-RU" b="1" u="sng" dirty="0"/>
              <a:t>Часть, формируемая участниками образовательного процесса</a:t>
            </a:r>
          </a:p>
          <a:p>
            <a:r>
              <a:rPr lang="ru-RU" dirty="0"/>
              <a:t>	у ребенка формируются первоначальные умения и навыки практического владения татарским языком в устной форме, формируется мотивации к учению, активизируются в речи слова обозначающие предмет, признак предмета и действие; </a:t>
            </a:r>
          </a:p>
          <a:p>
            <a:r>
              <a:rPr lang="ru-RU" dirty="0"/>
              <a:t>	у ребенка формируется умение составлять небольшие рассказы по серии ситуативных картинок с одним действующим лицом, сюжетной картине или из личных наблюдений ребенка на родном (втором) татарском языке; </a:t>
            </a:r>
          </a:p>
          <a:p>
            <a:r>
              <a:rPr lang="ru-RU" dirty="0"/>
              <a:t>	у ребенка формируется восприятие и понимание татарской речи на слух и навык говорения по-татарски в пределах доступной им тематики, усвоенных слов;</a:t>
            </a:r>
          </a:p>
          <a:p>
            <a:r>
              <a:rPr lang="ru-RU" dirty="0"/>
              <a:t>	у ребенка воспитываются основы гражданственности, любви к своей семье, родному краю, Родине, как основа формирования его самосознания;</a:t>
            </a:r>
          </a:p>
          <a:p>
            <a:r>
              <a:rPr lang="ru-RU" dirty="0"/>
              <a:t>	у ребенка происходит полное или частичное устранение недостатков речевого развития, формируются  навыки связной речи, развивается коммуникативная сфера;</a:t>
            </a:r>
          </a:p>
          <a:p>
            <a:r>
              <a:rPr lang="ru-RU" dirty="0"/>
              <a:t>	у ребенка выравнивается речевое и психофизическое развитие, что обеспечивает его гармоничное развитие и равные стартовые возможности при поступлении в школу.</a:t>
            </a:r>
          </a:p>
        </p:txBody>
      </p:sp>
    </p:spTree>
    <p:extLst>
      <p:ext uri="{BB962C8B-B14F-4D97-AF65-F5344CB8AC3E}">
        <p14:creationId xmlns:p14="http://schemas.microsoft.com/office/powerpoint/2010/main" val="4263346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6600">
                  <a:solidFill>
                    <a:srgbClr val="00B0F0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Особенности режима дня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Корректируется с учётом работы дошкольного учреждения 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региональных условий, а также условий в местном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сообществе, муниципалитете, конкретной ситуации в организации,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работающей по Программе Индивидуальный подход к каждому ребенку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соответствие режима дня возрасту детей,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их здоровья, потребностям и интересам.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и построенный на его основе распорядок дня – конструкция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гибкая, динамичная. В каждом детском саду она может быть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откорректирована, однако продолжительность основных компонентов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дня должна сохраняться в соответствии с санитарными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гигиеническими нормами и правилами.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режиме дня указана общая продолжительность работы в Центрах по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детей, включая перерывы между видами деятельности. Педагог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дозирует образовательную нагрузку на детей в зависимости от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наличной ситуации в группе (интересов, актуального состояния детей,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настроения и т.п.).</a:t>
            </a:r>
          </a:p>
        </p:txBody>
      </p:sp>
    </p:spTree>
    <p:extLst>
      <p:ext uri="{BB962C8B-B14F-4D97-AF65-F5344CB8AC3E}">
        <p14:creationId xmlns:p14="http://schemas.microsoft.com/office/powerpoint/2010/main" val="1197942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165" y="116632"/>
            <a:ext cx="8928992" cy="5184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Координация  взаимодействия детского сада и семьи </a:t>
            </a:r>
            <a:endParaRPr lang="ru-RU" sz="2800" dirty="0"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609600" algn="l"/>
              </a:tabLst>
            </a:pPr>
            <a:r>
              <a:rPr lang="ru-RU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	</a:t>
            </a:r>
            <a:endParaRPr lang="ru-RU" sz="1400" dirty="0"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знакомство с семьей: встречи-знакомства, посещение семей, анкетирование.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информирование родителей о ходе образовательного процесса: 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приглашение родителей на детские концерты, праздники и спектакли, создание памяток, выпуск газеты, оформление стенда «Дружная семья», стенгазет и фоторепортажей.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образование родителей: работа школы заботливых родителей «Семейная академия» (лекции, семинары, семинары-практикумы), проведение мастер-классов, тренингов, создание библиотеки.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с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овместная деятельность: привлечение родителей к организации театральных постановок, гостиных, концертов, прогулок, экскурсий, акций, к участию в детской исследовательской и проектной деятельности.</a:t>
            </a:r>
            <a:endParaRPr lang="ru-RU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14" y="0"/>
            <a:ext cx="89289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 общеобразовательная программа муниципального автономного дошкольного образовательного учреждения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№157 комбинированного вида»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Приволжского района города Казани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нормативно – управленческим документом, обосновывающим выбор цели, содержания, применяемых методик и технологий, форм организации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образовательного процесса в ДОУ. Она представляет собой модель процесса воспитания и обучения детей, охватывающую все основные моменты их жизнедеятельности с учетом приоритетности видов детской деятельности в каждом возрастном периоде и обеспечивающую формирование у детей дошкольного возраста предпосылок к учебной деятельности на этапе завершения ими дошкольного образования.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332656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Основная образовательная программа дошкольного образования МАДОУ «Детский сад №157» ориентирована на детей 3-7 лет. </a:t>
            </a:r>
          </a:p>
          <a:p>
            <a:endParaRPr lang="ru-RU" sz="2800" dirty="0"/>
          </a:p>
          <a:p>
            <a:r>
              <a:rPr lang="ru-RU" sz="2800" dirty="0"/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 составляет не более 40% от ее общего объема.</a:t>
            </a:r>
          </a:p>
        </p:txBody>
      </p:sp>
    </p:spTree>
    <p:extLst>
      <p:ext uri="{BB962C8B-B14F-4D97-AF65-F5344CB8AC3E}">
        <p14:creationId xmlns:p14="http://schemas.microsoft.com/office/powerpoint/2010/main" val="7804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332656"/>
            <a:ext cx="87849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932452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Нормативно – правовая база ООП: </a:t>
            </a:r>
          </a:p>
          <a:p>
            <a:r>
              <a:rPr lang="ru-RU" sz="1600" dirty="0"/>
              <a:t>-Конституция Российской Федерации; </a:t>
            </a:r>
          </a:p>
          <a:p>
            <a:r>
              <a:rPr lang="ru-RU" sz="1600" dirty="0"/>
              <a:t>-Конвенция о правах ребенка, 1989 г.; </a:t>
            </a:r>
          </a:p>
          <a:p>
            <a:r>
              <a:rPr lang="ru-RU" sz="1600" dirty="0"/>
              <a:t>-Федеральный закон от 29.12.2012г. № 273-ФЗ (ред. от 31.07.2020) «Об образовании в Российской Федерации» (с изм. и доп., вступ. в силу с 01.09.2020); </a:t>
            </a:r>
          </a:p>
          <a:p>
            <a:r>
              <a:rPr lang="ru-RU" sz="1600" dirty="0"/>
              <a:t>-Приказ Министерства просвещения Российской Федерации от 15.05.2020 № 236 (ред. от 08.09.2020) «Об утверждении Порядка приема на обучение по образовательным программам дошкольного образования» (Зарегистрировано в Минюсте России 17.06.2020 № 58681) (с изм. и доп., вступ. в силу с 01.01.2021); </a:t>
            </a:r>
          </a:p>
          <a:p>
            <a:r>
              <a:rPr lang="ru-RU" sz="1600" dirty="0"/>
              <a:t>-Приказ Министерства просвещения РФ от 31 июля 2020 г. N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образования»; </a:t>
            </a:r>
          </a:p>
          <a:p>
            <a:r>
              <a:rPr lang="ru-RU" sz="1600" dirty="0"/>
              <a:t>-Постановление Правительства РФ от 15 сентября 2020 г. N 1441 «Об утверждении Правил оказания платных образовательных услуг»; </a:t>
            </a:r>
          </a:p>
          <a:p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1.2.3685-21 «Гигиенические нормативы и требования к обеспечению безопасности и(или) безвредности для человека факторов среды обитания» Постановление Главного Государственного санитарного врача Российской Федерации от 28 января 2021 г.№2</a:t>
            </a:r>
            <a:endParaRPr lang="ru-RU" sz="1600" dirty="0"/>
          </a:p>
          <a:p>
            <a:r>
              <a:rPr lang="ru-RU" sz="1600" dirty="0"/>
              <a:t>-Приказ Министерства образования и науки РФ от 17 октября 2013г. № 1155 «Об утверждении федерального государственного  образовательного стандарта     дошкольного образования»; </a:t>
            </a:r>
          </a:p>
          <a:p>
            <a:r>
              <a:rPr lang="ru-RU" sz="1600" dirty="0"/>
              <a:t>-Приказ Минтруда России от 18.10.2013 № 544н (ред. от 05.08.2016)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(Зарегистрировано в Минюсте России 06.12.2013 № 30550).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Нормативно – правовая база части программы, формируемой участниками образовательных отношений: </a:t>
            </a:r>
          </a:p>
          <a:p>
            <a:r>
              <a:rPr lang="ru-RU" dirty="0"/>
              <a:t>Устав МАДОУ, утвержден приказом  Комитета  земельных и имущественных отношений Исполнительного комитета </a:t>
            </a:r>
            <a:r>
              <a:rPr lang="ru-RU" dirty="0" err="1"/>
              <a:t>г.Казани</a:t>
            </a:r>
            <a:r>
              <a:rPr lang="ru-RU" dirty="0"/>
              <a:t> от 27.03.2019г. № 517/ КЗИО- ПК </a:t>
            </a:r>
          </a:p>
          <a:p>
            <a:r>
              <a:rPr lang="ru-RU" dirty="0"/>
              <a:t>Лицензия на осуществление  образовательной деятельности  Серия 16 Л 01 № 0003243, регистрационный № 7150 от 8 сентября 2015г. – (бессрочная приказ МО и Н РТ от 8 сентября 2015г.  № 9366/15-Д) </a:t>
            </a:r>
          </a:p>
        </p:txBody>
      </p:sp>
    </p:spTree>
    <p:extLst>
      <p:ext uri="{BB962C8B-B14F-4D97-AF65-F5344CB8AC3E}">
        <p14:creationId xmlns:p14="http://schemas.microsoft.com/office/powerpoint/2010/main" val="3286327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образовательного процесса для детей от 3 до 7 лет выстроено в соответствии с ООП ДО Инновационной программы «От рождения до школы»  под редакцией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включает совокупность образовательных областей, которые обеспечивают социальную ситуацию развития личности ребенка. Главная цель российского образования была сформулирована в майском Указе Президента Российской Федерации «О национальных целях и стратегических задачах развития Российской Федерации на период до 2025 года»: «Воспитание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традиций». Эта цель является и всегда являлась главной целью программы. Программа нацелена на создание ПДР (пространство детской реализации) — поддержку детской инициативы, творчества, развитие личности ребенка, создание условий для самореализации. </a:t>
            </a:r>
          </a:p>
        </p:txBody>
      </p:sp>
    </p:spTree>
    <p:extLst>
      <p:ext uri="{BB962C8B-B14F-4D97-AF65-F5344CB8AC3E}">
        <p14:creationId xmlns:p14="http://schemas.microsoft.com/office/powerpoint/2010/main" val="215858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российского образования была сформулирована в майском Указе Президента Российской Федерации «О национальных целях и стратегических задачах развития Российской Федерации на период до 2024 года»: «Воспитание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традиций». Эта цель является и всегда являлась главной целью программы «ОТ РОЖДЕНИЯ ДО ШКОЛЫ».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части, формируемой участниками программы: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обучения детей татарскому языку (реализация программы по обучению татарскому языку), осуществления образовательного процесса с учетом специфики национально-культурных и демографических условий (реализация ЭКС), для осуществления необходимой коррекции отклонений в развитии ребенка (нарушения речи),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ограниченных возможностях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57660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112"/>
            <a:ext cx="9144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Ожидаемые результаты</a:t>
            </a:r>
          </a:p>
          <a:p>
            <a:r>
              <a:rPr lang="ru-RU" b="1" u="sng" dirty="0"/>
              <a:t>Основная часть:</a:t>
            </a:r>
          </a:p>
          <a:p>
            <a:r>
              <a:rPr lang="ru-RU" dirty="0"/>
              <a:t>Мотивационные образовательные результаты (ценностные представления и мотивационных ресурсы): </a:t>
            </a:r>
          </a:p>
          <a:p>
            <a:r>
              <a:rPr lang="ru-RU" dirty="0"/>
              <a:t>• Инициативность. </a:t>
            </a:r>
          </a:p>
          <a:p>
            <a:r>
              <a:rPr lang="ru-RU" dirty="0"/>
              <a:t>• Позитивное отношение к миру, к другим людям вне зависимости от их социального происхождения, этнической принадлежности, религиозных и других верований, их физических и психических особенностей. </a:t>
            </a:r>
          </a:p>
          <a:p>
            <a:r>
              <a:rPr lang="ru-RU" dirty="0"/>
              <a:t>• Позитивное отношения к самому себе, чувство собственного достоинства, уверенность в своих силах. </a:t>
            </a:r>
          </a:p>
          <a:p>
            <a:r>
              <a:rPr lang="ru-RU" dirty="0"/>
              <a:t>• Позитивное отношение к разным видам труда, ответственность за начатое дело. </a:t>
            </a:r>
          </a:p>
          <a:p>
            <a:r>
              <a:rPr lang="ru-RU" dirty="0"/>
              <a:t>• </a:t>
            </a:r>
            <a:r>
              <a:rPr lang="ru-RU" dirty="0" err="1"/>
              <a:t>Сформированность</a:t>
            </a:r>
            <a:r>
              <a:rPr lang="ru-RU" dirty="0"/>
              <a:t> первичных ценностных представлений о том, «что такое хорошо и что такое плохо», стремление поступать правильно, «быть хорошим». </a:t>
            </a:r>
          </a:p>
          <a:p>
            <a:r>
              <a:rPr lang="ru-RU" dirty="0"/>
              <a:t>• Патриотизм, чувство гражданской принадлежности и социальной ответственности.</a:t>
            </a:r>
          </a:p>
          <a:p>
            <a:r>
              <a:rPr lang="ru-RU" dirty="0"/>
              <a:t>• Уважительное отношение к духовно-нравственным ценностям, историческим и национально-культурным традициям народов нашей страны. </a:t>
            </a:r>
          </a:p>
          <a:p>
            <a:r>
              <a:rPr lang="ru-RU" dirty="0"/>
              <a:t>• Отношение к образованию как к одной из ведущих жизненных ценностей. </a:t>
            </a:r>
          </a:p>
          <a:p>
            <a:r>
              <a:rPr lang="ru-RU" dirty="0"/>
              <a:t>• Стремление к здоровому образу жизни.</a:t>
            </a:r>
          </a:p>
        </p:txBody>
      </p:sp>
    </p:spTree>
    <p:extLst>
      <p:ext uri="{BB962C8B-B14F-4D97-AF65-F5344CB8AC3E}">
        <p14:creationId xmlns:p14="http://schemas.microsoft.com/office/powerpoint/2010/main" val="3718749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846"/>
            <a:ext cx="9144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Ожидаемые результаты</a:t>
            </a:r>
          </a:p>
          <a:p>
            <a:r>
              <a:rPr lang="ru-RU" sz="1400" b="1" u="sng" dirty="0"/>
              <a:t>Универсальные образовательные результаты  </a:t>
            </a:r>
          </a:p>
          <a:p>
            <a:r>
              <a:rPr lang="ru-RU" sz="1400" dirty="0"/>
              <a:t>Когнитивные способности:</a:t>
            </a:r>
          </a:p>
          <a:p>
            <a:r>
              <a:rPr lang="ru-RU" sz="1400" dirty="0"/>
              <a:t>• Любознательность. </a:t>
            </a:r>
          </a:p>
          <a:p>
            <a:r>
              <a:rPr lang="ru-RU" sz="1400" dirty="0"/>
              <a:t>• Развитое воображение. </a:t>
            </a:r>
          </a:p>
          <a:p>
            <a:r>
              <a:rPr lang="ru-RU" sz="1400" dirty="0"/>
              <a:t>• Умение видеть проблему, ставить вопросы, выдвигать гипотезы, находить оптимальные пути решения. </a:t>
            </a:r>
          </a:p>
          <a:p>
            <a:r>
              <a:rPr lang="ru-RU" sz="1400" dirty="0"/>
              <a:t>• Способность самостоятельно выделять и формулировать цель. </a:t>
            </a:r>
          </a:p>
          <a:p>
            <a:r>
              <a:rPr lang="ru-RU" sz="1400" dirty="0"/>
              <a:t>• Умение искать и выделять необходимую информацию.</a:t>
            </a:r>
          </a:p>
          <a:p>
            <a:r>
              <a:rPr lang="ru-RU" sz="1400" dirty="0"/>
              <a:t>• Умение анализировать, выделять главное и второстепенное, составлять целое из частей, классифицировать, моделировать. </a:t>
            </a:r>
          </a:p>
          <a:p>
            <a:r>
              <a:rPr lang="ru-RU" sz="1400" dirty="0"/>
              <a:t>• Умение устанавливать причинно-следственные связи, наблюдать, экспериментировать, формулировать выводы. </a:t>
            </a:r>
          </a:p>
          <a:p>
            <a:r>
              <a:rPr lang="ru-RU" sz="1400" dirty="0"/>
              <a:t>• Умение доказывать, аргументированно защищать свои идеи. </a:t>
            </a:r>
          </a:p>
          <a:p>
            <a:r>
              <a:rPr lang="ru-RU" sz="1400" dirty="0"/>
              <a:t>• Критическое мышление, способность к принятию собственных решений, опираясь на свои знания и умения.</a:t>
            </a:r>
          </a:p>
          <a:p>
            <a:r>
              <a:rPr lang="ru-RU" sz="1400" dirty="0"/>
              <a:t>Коммуникативные способности:</a:t>
            </a:r>
          </a:p>
          <a:p>
            <a:r>
              <a:rPr lang="ru-RU" sz="1400" dirty="0"/>
              <a:t>• Умение общаться и взаимодействовать с партнерами по игре, совместной деятельности или обмену информацией. </a:t>
            </a:r>
          </a:p>
          <a:p>
            <a:r>
              <a:rPr lang="ru-RU" sz="1400" dirty="0"/>
              <a:t>• Способность действовать с учетом позиции другого и согласовывать свои действия с остальными участниками процесса. </a:t>
            </a:r>
          </a:p>
          <a:p>
            <a:r>
              <a:rPr lang="ru-RU" sz="1400" dirty="0"/>
              <a:t>• Умение организовывать и планировать совместные действия со сверстниками и взрослыми. • Умение работать в команде, включая трудовую и проектную деятельность.</a:t>
            </a:r>
          </a:p>
          <a:p>
            <a:r>
              <a:rPr lang="ru-RU" sz="1400" dirty="0"/>
              <a:t>Регуляторные способности:</a:t>
            </a:r>
          </a:p>
          <a:p>
            <a:r>
              <a:rPr lang="ru-RU" sz="1400" dirty="0"/>
              <a:t>• Умение подчиняться правилам и социальным нормам. </a:t>
            </a:r>
          </a:p>
          <a:p>
            <a:r>
              <a:rPr lang="ru-RU" sz="1400" dirty="0"/>
              <a:t>• Целеполагание и планирование (способность планировать свои действия, направленные на достижение конкретной цели). </a:t>
            </a:r>
          </a:p>
          <a:p>
            <a:r>
              <a:rPr lang="ru-RU" sz="1400" dirty="0"/>
              <a:t>• Прогнозирование. </a:t>
            </a:r>
          </a:p>
          <a:p>
            <a:r>
              <a:rPr lang="ru-RU" sz="1400" dirty="0"/>
              <a:t>• Способность адекватно оценивать результаты своей деятельности. </a:t>
            </a:r>
          </a:p>
          <a:p>
            <a:r>
              <a:rPr lang="ru-RU" sz="1400" dirty="0"/>
              <a:t>• Самоконтроль и коррекция.</a:t>
            </a:r>
          </a:p>
        </p:txBody>
      </p:sp>
    </p:spTree>
    <p:extLst>
      <p:ext uri="{BB962C8B-B14F-4D97-AF65-F5344CB8AC3E}">
        <p14:creationId xmlns:p14="http://schemas.microsoft.com/office/powerpoint/2010/main" val="258290811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</TotalTime>
  <Words>1557</Words>
  <Application>Microsoft Office PowerPoint</Application>
  <PresentationFormat>Экран (4:3)</PresentationFormat>
  <Paragraphs>97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Georgia</vt:lpstr>
      <vt:lpstr>Times New Roman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- источник знаний</dc:title>
  <dc:creator>Большакова Ольга</dc:creator>
  <cp:lastModifiedBy>Семен Сингаевский</cp:lastModifiedBy>
  <cp:revision>68</cp:revision>
  <dcterms:created xsi:type="dcterms:W3CDTF">2012-05-24T18:35:00Z</dcterms:created>
  <dcterms:modified xsi:type="dcterms:W3CDTF">2022-11-27T19:43:20Z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1049-10.2.0.7587</vt:lpwstr>
  </property>
</Properties>
</file>